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0" r:id="rId24"/>
    <p:sldId id="278" r:id="rId25"/>
    <p:sldId id="279" r:id="rId26"/>
    <p:sldId id="280" r:id="rId27"/>
    <p:sldId id="281" r:id="rId28"/>
    <p:sldId id="282" r:id="rId29"/>
    <p:sldId id="311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312" r:id="rId39"/>
    <p:sldId id="292" r:id="rId40"/>
    <p:sldId id="294" r:id="rId41"/>
    <p:sldId id="295" r:id="rId42"/>
    <p:sldId id="298" r:id="rId43"/>
    <p:sldId id="296" r:id="rId44"/>
    <p:sldId id="313" r:id="rId45"/>
    <p:sldId id="297" r:id="rId46"/>
    <p:sldId id="299" r:id="rId47"/>
    <p:sldId id="301" r:id="rId48"/>
    <p:sldId id="302" r:id="rId49"/>
    <p:sldId id="300" r:id="rId50"/>
    <p:sldId id="303" r:id="rId51"/>
    <p:sldId id="314" r:id="rId52"/>
    <p:sldId id="304" r:id="rId53"/>
    <p:sldId id="306" r:id="rId54"/>
    <p:sldId id="307" r:id="rId55"/>
    <p:sldId id="308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A04FE1-D563-50D8-2B21-89F03F55CB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5440C-4D4F-AA56-F449-026A6DCC6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2626-A66E-4DB8-A238-BC5773A43B08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5751F-702D-78BD-7D79-A9CAC70FDA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FA388-35E3-8121-7A23-7F4EE85FD9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70B3-A955-40E4-81C7-1EAD61268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1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FBA-9C1B-4CDB-B91B-A58213CC246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D8B5-8CE4-4B99-9E39-AD69DA35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167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7AE5-6190-C636-4418-ABA05729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D5AE4-786D-EAFD-5ECE-11BE30B1C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FB84-8E94-8B7B-4068-D43E40FF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E4CCE-8151-496F-8CBD-0D4899E6CB07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8D5C-E243-12B0-AD7B-0ABEE55B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A122-9E2A-75D1-816F-607D71B9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2E53-E2F9-F62A-298A-8F532FCF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28F82-0DF4-9A86-5A71-B8302A690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720-2FCC-70DC-996E-6285CD3C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C883-03AA-4CCA-B664-E677E6C15D40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669E-1D3E-0E1B-860F-A280B911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5D4B-4F81-82D5-B9F5-701513A3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6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70C76-9B5C-F1D6-7EE6-9AA9384F6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2092C-AB91-77BE-616F-1F7555572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6E25-0188-EF9B-2388-8927FBDC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A447-9814-45D5-87B1-D8C2B728C81C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BC58-DC43-EEBA-BF6F-91FE7BBE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421D7-10AA-A2CD-E918-2D6D4CE1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7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36F-C887-38F1-DDFB-2976B3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3B87-6767-48D1-3DBF-41A3DA4EA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F9E13-6E1E-45E7-DC68-E22F7C2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7EBC-5E98-4D6E-ADEB-4120EC48538B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73FD-E9C0-6038-8964-66410EB7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3E99C-C711-589A-54F9-148AFC21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1D7C-20C2-68C5-B483-6F2007FD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02A7-18DC-E3B0-A7BC-40346F6DA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6135-ACB0-5B6B-288F-E7882FC7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FB78-F0DB-4F96-85A5-0757DC5A1411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07EE7-9807-5360-079D-CE4108BE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5E2-A848-849B-2FC0-71535E42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234F-10A4-BA98-B927-1112A09A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7423-AAE3-B2F2-5F2D-4943DCC6F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47789-8687-0EB8-1DF1-4B3D901D4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EB2F6-EC69-79E4-6289-BF27AE95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2077-E126-45BF-9D7F-67FC66D7601D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A421-EB20-C730-F015-7D2E19B6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B18C0-D3D2-68FC-17B0-7740E4FE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647F-B7C3-1ECD-5A74-BCF8F16C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ECE56-AC39-6CB9-002E-BDD7D357A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AC388-C0F6-9F5E-C3F4-7C71B12D9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1F137-BC5F-F1B2-CA84-173404A94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BF167-F966-3B87-F650-1EEFE6A60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970E2-638C-CD90-7974-B5EE4385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1E38-BF7B-413D-B499-F0C6FF077197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85A87-F6C9-E09B-B37B-2784EFA3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D29DC-5472-76F8-ED1D-C109E8B8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76E4-FE9D-B321-D200-FD8F9D0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074EF-3B44-2009-5682-D5D9BF67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4D24-BEC0-403C-A4AD-60D6819B809A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386E8-E73E-8B3B-54B6-572F06DB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4F41E-241C-1EF9-4CA2-9A16DC2B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4B7E4-9FDD-43ED-27ED-0981B604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6593-8AC3-48DB-BCA8-D95792C81F08}" type="datetime1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D0406-EE77-7C0D-7A48-CA0BE565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9E7A6-4DEC-10A3-1680-F844CCE1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6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4016-B3EF-6739-A4C0-796EF627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7E33-9A94-311D-8836-7BE9DD7C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AE1ED-B16B-CF19-DB3F-85EDF22A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C765-46AC-04BD-7C67-E3D6CE5D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BB2A-CAB0-4E32-B7CD-519599796165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4636B-7726-8BD2-258D-462A6283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E1A51-32DB-BE10-BE10-9B0E06E7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4E5-EC4B-F982-A86A-EA5270F3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81E88-C1FC-8DFC-842C-D2B575E9D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8EAB4-E782-0A0F-ED94-35C404116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4B3FB-9138-C02F-E92C-C96A0312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F4A4-D08D-401D-8639-38C70488AF1A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D71C-2ED7-DF02-B8DC-230BAAF6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4140D-E69C-FD7E-EE50-B30B8ABB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FEF33-37E5-9CF6-7A47-AF66EEA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BCEC7-928B-5EFC-F9DE-0D7823DB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8F56F-A8BE-5A31-976C-0BC293084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A3CC-41B2-4886-8512-50A7793BDC8D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61413-2DBF-9E3D-8272-82D3EC0DD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A5BF-065C-59BB-11B6-99149351B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AC64-AAE7-49B5-922F-3B9C496B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C55AE-A08A-5BCA-2CC1-59CB78E91463}"/>
              </a:ext>
            </a:extLst>
          </p:cNvPr>
          <p:cNvSpPr txBox="1"/>
          <p:nvPr/>
        </p:nvSpPr>
        <p:spPr>
          <a:xfrm>
            <a:off x="1929631" y="888106"/>
            <a:ext cx="83327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VIoT: A Voice and IoT Controlled </a:t>
            </a:r>
          </a:p>
          <a:p>
            <a:pPr algn="ctr"/>
            <a:r>
              <a:rPr lang="en-US" sz="4800" dirty="0"/>
              <a:t>Unmanned Automated Vehicle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3626-44B0-5788-45AD-7DADC625DF70}"/>
              </a:ext>
            </a:extLst>
          </p:cNvPr>
          <p:cNvSpPr txBox="1"/>
          <p:nvPr/>
        </p:nvSpPr>
        <p:spPr>
          <a:xfrm>
            <a:off x="3206808" y="2563017"/>
            <a:ext cx="57783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Presented by –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Naimur Rahman</a:t>
            </a:r>
          </a:p>
          <a:p>
            <a:pPr algn="ctr"/>
            <a:r>
              <a:rPr lang="en-US" sz="2800" dirty="0"/>
              <a:t>Muhammad Sheikh Sadi</a:t>
            </a:r>
          </a:p>
          <a:p>
            <a:pPr algn="ctr"/>
            <a:r>
              <a:rPr lang="en-US" sz="2800" dirty="0"/>
              <a:t>Md. Abu Saeed</a:t>
            </a:r>
          </a:p>
          <a:p>
            <a:pPr algn="ctr"/>
            <a:r>
              <a:rPr lang="en-US" sz="2800" dirty="0"/>
              <a:t>Department of Computer Science and </a:t>
            </a:r>
          </a:p>
          <a:p>
            <a:pPr algn="ctr"/>
            <a:r>
              <a:rPr lang="en-US" sz="2800" dirty="0"/>
              <a:t>Engineering</a:t>
            </a:r>
          </a:p>
          <a:p>
            <a:pPr algn="ctr"/>
            <a:r>
              <a:rPr lang="en-US" sz="2800" dirty="0"/>
              <a:t>Khulna University of Engineering &amp; </a:t>
            </a:r>
          </a:p>
          <a:p>
            <a:pPr algn="ctr"/>
            <a:r>
              <a:rPr lang="en-US" sz="2800" dirty="0"/>
              <a:t>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CE5D-EE3D-FD9E-238D-654CB54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C466F-C619-FA15-1274-AFE4FB28A9FA}"/>
              </a:ext>
            </a:extLst>
          </p:cNvPr>
          <p:cNvSpPr txBox="1"/>
          <p:nvPr/>
        </p:nvSpPr>
        <p:spPr>
          <a:xfrm>
            <a:off x="1247106" y="136525"/>
            <a:ext cx="969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2024 3rd International Conference on Advancement in Electrical and Electronic Engineering (ICAEEE), </a:t>
            </a:r>
          </a:p>
          <a:p>
            <a:pPr algn="ctr"/>
            <a:r>
              <a:rPr lang="en-US" dirty="0"/>
              <a:t>25-27 April, 2024, Gazipur, Bangladesh</a:t>
            </a:r>
          </a:p>
        </p:txBody>
      </p:sp>
    </p:spTree>
    <p:extLst>
      <p:ext uri="{BB962C8B-B14F-4D97-AF65-F5344CB8AC3E}">
        <p14:creationId xmlns:p14="http://schemas.microsoft.com/office/powerpoint/2010/main" val="283215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42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Requires robocar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Along with specific password for that robocar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sign up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ID and password will be provided by the manufacturer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That will only be applicable for one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User instructions are added in this page to navigate the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268EF-4CB9-73AC-F6A2-7374EE43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1414A-0696-460B-E80C-ADAFE0325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78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77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Login System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42514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Robocar ID accesses the specific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ID attached directly into the Firebase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Along with the password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Correct combination will navigate to the connection establishment page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ID is plays a crucial role as multiple cars might be developed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This ID uniquely identifies each car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07D17-3F68-5339-F7E4-4E13A512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A5144-8279-FF51-ECBD-BB38AA17A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713" y="190955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711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Connection Establishment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813162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Consists of a singular button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Upon pressed tries to establish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Firebase database and Web Socket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Done to save data of the user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a protection for the robocar from unwanted commands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Basically an ON-OFF 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43A9-6731-3AFA-14C7-BED8DA12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3" y="228596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F34CB-3B4B-6409-E623-E092BCC6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511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different database is used: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Web Socket database for only sending commands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Less latency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less protection and space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Firebase database for Login, Log cats, camera etc. 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Firebase has more latency due to extra protection layers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Offers more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B25A0-C2D1-8347-4254-FFB1658A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7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Camera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787037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Views the video stream provided by the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WebSocket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latency due </a:t>
            </a:r>
            <a:r>
              <a:rPr lang="en-US" sz="2800"/>
              <a:t>to large </a:t>
            </a:r>
            <a:r>
              <a:rPr lang="en-US" sz="2800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84F15-2ED9-A504-3266-13082692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019154-1BE2-24B5-89AA-B42FD23F4D8C}"/>
              </a:ext>
            </a:extLst>
          </p:cNvPr>
          <p:cNvCxnSpPr/>
          <p:nvPr/>
        </p:nvCxnSpPr>
        <p:spPr>
          <a:xfrm>
            <a:off x="8338457" y="1894110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4FA35-B0FC-72B3-71FD-7B1F8656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2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05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Speech Recognition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2074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Google speech recognition API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Listens to the user voice commands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Converts speech to text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Bengali Language model is used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5 sperate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5991-19C1-158B-BCF8-FD5B566D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195938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1312E2-57DF-8CEB-3619-8FD93B121829}"/>
              </a:ext>
            </a:extLst>
          </p:cNvPr>
          <p:cNvCxnSpPr/>
          <p:nvPr/>
        </p:nvCxnSpPr>
        <p:spPr>
          <a:xfrm>
            <a:off x="8229600" y="2960909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7F364-E90E-B6B6-FB2A-E2F98CF4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46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Bengali Voice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সামনে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Samne</a:t>
            </a:r>
            <a:r>
              <a:rPr lang="en-US" sz="2800" dirty="0">
                <a:cs typeface="Kalpurush" panose="02000600000000000000" pitchFamily="2" charset="0"/>
              </a:rPr>
              <a:t> Jao) -&gt; Forward Command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পিছনে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Pichone</a:t>
            </a:r>
            <a:r>
              <a:rPr lang="en-US" sz="2800" dirty="0">
                <a:cs typeface="Kalpurush" panose="02000600000000000000" pitchFamily="2" charset="0"/>
              </a:rPr>
              <a:t> Jao) -&gt; Backward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বামে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Bame</a:t>
            </a:r>
            <a:r>
              <a:rPr lang="en-US" sz="2800" dirty="0">
                <a:cs typeface="Kalpurush" panose="02000600000000000000" pitchFamily="2" charset="0"/>
              </a:rPr>
              <a:t> Jao) -&gt; Left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ডানে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যাও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(Dane Jao) -&gt; Right Command</a:t>
            </a:r>
            <a:endParaRPr lang="en-US" sz="28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Kalpurush" panose="02000600000000000000" pitchFamily="2" charset="0"/>
                <a:cs typeface="Kalpurush" panose="02000600000000000000" pitchFamily="2" charset="0"/>
              </a:rPr>
              <a:t>থামো</a:t>
            </a:r>
            <a:r>
              <a:rPr lang="en-US" sz="28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dirty="0">
                <a:cs typeface="Kalpurush" panose="02000600000000000000" pitchFamily="2" charset="0"/>
              </a:rPr>
              <a:t>(</a:t>
            </a:r>
            <a:r>
              <a:rPr lang="en-US" sz="2800" dirty="0" err="1">
                <a:cs typeface="Kalpurush" panose="02000600000000000000" pitchFamily="2" charset="0"/>
              </a:rPr>
              <a:t>Thamo</a:t>
            </a:r>
            <a:r>
              <a:rPr lang="en-US" sz="2800" dirty="0">
                <a:cs typeface="Kalpurush" panose="02000600000000000000" pitchFamily="2" charset="0"/>
              </a:rPr>
              <a:t>) -&gt; Stop Command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cs typeface="Kalpurush" panose="02000600000000000000" pitchFamily="2" charset="0"/>
              </a:rPr>
              <a:t>These commands are first optimized by the Levenshtein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71C3F-66DA-B6C5-17EB-46E9D408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803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03428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 optimization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known as the Edit Distance algorithm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dynamic programming technique used to measure the similarity between 2 strings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Calculates the minimum number of single-character edits required to transform one string into the other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employed to enhance the accuracy of recognizing spoken commands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0B9F-E0CA-6F90-70CE-FDBC1608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2520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6 separate stages: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Preprocessing:</a:t>
            </a:r>
            <a:r>
              <a:rPr lang="en-US" sz="2800" dirty="0"/>
              <a:t> Convert the Bengali voice command and the predefined command strings into their corresponding text representations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Matrix Initialization:</a:t>
            </a:r>
            <a:r>
              <a:rPr lang="en-US" sz="2800" dirty="0"/>
              <a:t> Create a matrix where the rows and columns correspond to the characters in the voice command and the predefined command respectively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62CEA-2101-9CC4-A7C2-F3FFFB0F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0918371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 startAt="3"/>
            </a:pPr>
            <a:r>
              <a:rPr lang="en-US" sz="2800" b="1" dirty="0"/>
              <a:t>Dynamic Programming: </a:t>
            </a:r>
            <a:r>
              <a:rPr lang="en-US" sz="2800" dirty="0"/>
              <a:t>Populate the matrix by iteratively calculating the minimum edit distances with three possible operations: insertion, deletion, and substitution. The value in each cell is determined by choosing the operation with the minimum cumulative cost.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 startAt="3"/>
            </a:pPr>
            <a:r>
              <a:rPr lang="en-US" sz="2800" b="1" dirty="0"/>
              <a:t>Backtracking: </a:t>
            </a:r>
            <a:r>
              <a:rPr lang="en-US" sz="2800" dirty="0"/>
              <a:t>Once the matrix is filled, backtrack through it to identify the specific sequence of edit operations that yield the minimum edit distance.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117D1-709E-D9CF-7453-B871520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FA76B-B653-1D65-1A87-A3EB981F2629}"/>
              </a:ext>
            </a:extLst>
          </p:cNvPr>
          <p:cNvSpPr txBox="1"/>
          <p:nvPr/>
        </p:nvSpPr>
        <p:spPr>
          <a:xfrm>
            <a:off x="533400" y="326571"/>
            <a:ext cx="2552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ED017-C6AA-F8A4-83D6-47FB2666190E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Objectives, Basic Concept and Background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Software Design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Communication Systems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Hardware Design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Issues and Solutions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Application, Future work and 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5C18-35E5-0B74-18B4-224CEB0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38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Levenshtein Algorithm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005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 startAt="5"/>
            </a:pPr>
            <a:r>
              <a:rPr lang="en-US" sz="2800" b="1" dirty="0"/>
              <a:t>Threshold Setting: </a:t>
            </a:r>
            <a:r>
              <a:rPr lang="en-US" sz="2800" dirty="0"/>
              <a:t>Introduce a threshold value to determine an acceptable level of dissimilarity.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 startAt="5"/>
            </a:pPr>
            <a:r>
              <a:rPr lang="en-US" sz="2800" b="1" dirty="0"/>
              <a:t>Recognition: </a:t>
            </a:r>
            <a:r>
              <a:rPr lang="en-US" sz="2800" dirty="0"/>
              <a:t>Based on the calculated edit distances, recognize the Bengali voice command by selecting the predefined command with the minimum distance, thus optimizing the accuracy of voice recognition.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40FA-CF3A-B16F-EA3E-F04A113C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6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180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Optimized strings are converted into integer values: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Forward -&gt; 3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Backward -&gt; 4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Left -&gt; 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Right -&gt; 2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Stop -&gt;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581E-35F1-015E-5A42-7B52C3DF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7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928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Integer values are stored in Web Socket database for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passed through Bluetooth system if with in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These values are later read by the micro-controller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2096-ECF4-0688-8E6A-A3CB6FC7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174DC2-9A3E-8886-CC4A-403F86EB0BB4}"/>
              </a:ext>
            </a:extLst>
          </p:cNvPr>
          <p:cNvSpPr txBox="1"/>
          <p:nvPr/>
        </p:nvSpPr>
        <p:spPr>
          <a:xfrm>
            <a:off x="468086" y="304799"/>
            <a:ext cx="928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Voice Command System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E289B-58A1-3C91-5978-7087885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114"/>
            <a:ext cx="12192000" cy="498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6EA83-2FDE-110E-0000-C3D8068BA211}"/>
              </a:ext>
            </a:extLst>
          </p:cNvPr>
          <p:cNvSpPr txBox="1"/>
          <p:nvPr/>
        </p:nvSpPr>
        <p:spPr>
          <a:xfrm>
            <a:off x="4458532" y="6269523"/>
            <a:ext cx="327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Figure-1: Voice command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E613C-4D35-00ED-C940-54075ABD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0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79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Remote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76091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Similar to Levenshtein strings, button pressed inputs are converted into integer values: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Forward -&gt; 3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Backward -&gt; 4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Left -&gt; 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Right -&gt; 2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Stop -&gt;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206CF-15C6-E115-D886-8FF59E57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70810-A762-E3C6-520C-98D0C9DE099D}"/>
              </a:ext>
            </a:extLst>
          </p:cNvPr>
          <p:cNvCxnSpPr/>
          <p:nvPr/>
        </p:nvCxnSpPr>
        <p:spPr>
          <a:xfrm>
            <a:off x="8218715" y="4691738"/>
            <a:ext cx="5225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69D6-F6B2-BBA5-3A51-8EA81A27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899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Remote Controller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Integer values are stored in Web Socket database for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passed through Bluetooth system if with in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These values are later read by the micro-controller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CB118-0996-B8D6-9173-232A3AD8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7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262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Log Cats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810985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Shows connection and communication status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Back communication by the micro-controller are shown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Notifies errors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Also shows executed commands in the micro-controller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542EA-D25D-EEE2-A752-2F946823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06824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A1BCC-C709-C5B9-89D2-EB97EFF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607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Communication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Methods: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IoT (Internet of Things)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178B7-8654-D8EC-C691-92D0C9E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3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915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Long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using internet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as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Takes input from user via Android App using voice or remote controller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Writes command data into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in micro-controller and executes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AEE-FC6B-E8D6-1DE5-6FED9665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1618E-DBF3-524C-7BF9-B1C0D143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3" y="1018474"/>
            <a:ext cx="11027229" cy="5282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B1509-4C9C-A770-B58F-5526F65487FB}"/>
              </a:ext>
            </a:extLst>
          </p:cNvPr>
          <p:cNvSpPr txBox="1"/>
          <p:nvPr/>
        </p:nvSpPr>
        <p:spPr>
          <a:xfrm>
            <a:off x="468086" y="304799"/>
            <a:ext cx="8950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12B47-4741-042E-3C15-2C1C40C50039}"/>
              </a:ext>
            </a:extLst>
          </p:cNvPr>
          <p:cNvSpPr txBox="1"/>
          <p:nvPr/>
        </p:nvSpPr>
        <p:spPr>
          <a:xfrm>
            <a:off x="4307432" y="6183869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Figure-2: IoT communication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AF658-3190-4CB2-C619-9B5C0EDF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94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2449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Seamless integration of Bengali voice commands and remote-controller controls, offering users flexible control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provide an adaptable interface for both long-range IoT and short-range Bluetooth interactions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enable precise control via Bluetooth in short-range controls within a 20 meter radius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To enable a minimum delay with IoT that can be controlled from anywhere in the world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ACF35-B4D3-7B5C-0CAC-63E7E118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8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56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IoT (Internet of Things)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users accessing at the same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4271B-376C-E889-FAB0-0D6E4C39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10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Latency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332028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Occurs due to internet speed and read write operations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speed internet access in both app and micro-controller can minimize the effects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Web Socket as database has significantly less latency than Firebase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Sacrificed data protection for latency reduction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83B93-A21D-8B8C-2B6D-7E20D9B1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7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Multi-user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More than 1 user can try to access the robocar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Can cause a complete chaos due to input being changed too frequently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proposed solutions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Only single user access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Delay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341E7-EAD2-01B1-CA84-0DEB85C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7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766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Single User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143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Block off every other users from accessing other than one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 Boolean status variable which while connecting will be changed to True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Another user will have to check the Boolean status before connecting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Variable will be in database alongside ID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Will change to False while disconnecting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Completely disables multiple user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D218-E0A9-1361-D3BF-497465BE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491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Delay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26671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fixed delay of 0.5 sec between each command read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Prevents complete chaos even if a large number of connections occur in the same robocar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Only reads and executes the immediate value after delay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Increases latency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525C-A24F-4382-18AB-EDCBEF99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457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Trade-off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user access inversely proportional to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Solving one might cause another to rise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Must find the perfect balance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High delay increases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delay causes chaos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Single access limits user experience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Thus a middle ground of 0.5 sec delay is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4D968-DB33-FAF8-EB53-F06A2014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1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6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Short range data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Accessed locally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No database or internet required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Instant actions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low to no latency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range of approximately 20 meter radius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BB07-D316-89D0-2A79-E677E4AE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70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08165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as one to one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Bluetooth pairing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both app and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Constantly checks for local connection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Every 2.5 sec delay between checks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One to one connection initialization waits for 2.5 sec in case of failing to connect to a local Bluetooth method and tries to re-connect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CBCB6-500E-7BAF-8717-AC8542F2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E17FA-93C3-4D70-DD72-5E05F5031BC0}"/>
              </a:ext>
            </a:extLst>
          </p:cNvPr>
          <p:cNvSpPr txBox="1"/>
          <p:nvPr/>
        </p:nvSpPr>
        <p:spPr>
          <a:xfrm>
            <a:off x="468086" y="304799"/>
            <a:ext cx="570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Bluetooth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4D8A3-4FD3-5BB8-EF27-4A2A4346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1135796"/>
            <a:ext cx="10341429" cy="520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A598B-C6C2-1961-FFC7-F4D08A5B0639}"/>
              </a:ext>
            </a:extLst>
          </p:cNvPr>
          <p:cNvSpPr txBox="1"/>
          <p:nvPr/>
        </p:nvSpPr>
        <p:spPr>
          <a:xfrm>
            <a:off x="4064295" y="6183869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Figure-3: Bluetooth communication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8E6D-6F79-E195-6CA5-6BE6548B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0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53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Hardware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4 main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Rock Pi 3a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Web-Cam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Python scripts through Debian OS from the micro-controller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F3EE35-EFD3-23D4-2413-5455D0A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6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Basic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 robotic car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controlled via Android App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with Bengali voice control or traditional remote controller system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by the medium of IoT (Internet of Things) in case of long range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or Bluetooth in case of short range communication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2DCD-0CA8-F1B0-1BF4-E22612AF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5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71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Rock Pi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Advanced version of Raspberry 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Based on the Rock Chip RK3328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quad core Cortex-A55 ARM processor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Frequency of 2Ghz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Additional GPU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Contains separate wireless module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40 pins in total including 28 GPIO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4377-B9BE-FC1C-D974-F6418BD0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5" y="3429000"/>
            <a:ext cx="4605799" cy="30935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54374-DF2A-5202-47CD-E181619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1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L293D Motor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5582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Interface between the Rock Pi 3a Micro-controller and the motors of the robotic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Specifically designed for controlling the direction and speed of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Can drive two motors independently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Translates GPIO signals into precise control of the motors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EBFF8-ABC8-5266-59C9-7AC0F80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40" y="3600826"/>
            <a:ext cx="3257174" cy="32571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9A28C-6110-9705-46C2-9857346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645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Web-Cam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Used to capture footage ahead of the car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Uses a streaming method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is read through using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written into Firebase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Data retrieved by the app from Firebase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Latency issues due to large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EBE1-4D93-BBEA-F04B-9803C775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0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772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The software layer of the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Reads data from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Utilizes the GPIO pins to send signals to the L293D Motor Driver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Writes response back to the database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Implements communication in micro-controller for both IoT and Bluetooth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D679-BB67-71FD-B6BD-8C7FDB4C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0E3A7-4946-C799-655C-84992C8F68CC}"/>
              </a:ext>
            </a:extLst>
          </p:cNvPr>
          <p:cNvSpPr txBox="1"/>
          <p:nvPr/>
        </p:nvSpPr>
        <p:spPr>
          <a:xfrm>
            <a:off x="468086" y="304799"/>
            <a:ext cx="6807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Python Scripts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4EEE-1885-BDB6-0025-F894053B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" y="1240303"/>
            <a:ext cx="10381636" cy="437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6B646-63C6-7EDA-8C8A-FA0834855D04}"/>
              </a:ext>
            </a:extLst>
          </p:cNvPr>
          <p:cNvSpPr txBox="1"/>
          <p:nvPr/>
        </p:nvSpPr>
        <p:spPr>
          <a:xfrm>
            <a:off x="4005075" y="6216527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Figure-4: Python script data passing to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96690-1679-5E0B-1C09-71070A4B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681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Additional Hardware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3 x 3.7V Batteries for Power to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x 3.7V Batteries for power to DC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Switch to control voltage flow to motors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Connecting Wires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02B0A-68DA-A3B8-C5BC-AC95F888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29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arrives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Multiple types of data leaves at the same time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Might cause conflict in scheduling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Increases latency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Overlapped data could be lost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0F151-9EF5-4F36-D0AF-E38F86F0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1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Parallel Execution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Multi-threading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BF98-4BBE-48C1-4354-42889026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58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Parallel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13608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2 different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Camera Stream:</a:t>
            </a:r>
            <a:r>
              <a:rPr lang="en-US" sz="2800" dirty="0"/>
              <a:t> Runs as a separate script as camera data is very large and causes the most latency so that it can’t effect the normal data exchange from the python scripts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/>
              <a:t>Python Scripts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C5770-FCDC-1391-DB47-68D6408E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5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422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4844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Handled in python scripts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4 different threads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Write/Update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Bluetooth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Socket/IoT </a:t>
            </a:r>
          </a:p>
          <a:p>
            <a:pPr marL="1028700" lvl="1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Read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15D78-1360-D7B4-623C-4FFB7053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9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146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Traditional vehicle control systems lack intuitive interfaces, leading to fragmented functionalities and limited control options.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Existing systems often lack support for diverse control methods like voice commands and remote controller inputs.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Challenges include limitations in control methods and accuracy/reliability of voice recognition systems as well as precision in different distances with short range and long range adaptability.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CFFF7-A4A3-A237-1108-1FF07ECD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3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7257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Multi-Threading (continued)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33AB1-39BB-197E-DC69-0A52CDAFAC00}"/>
              </a:ext>
            </a:extLst>
          </p:cNvPr>
          <p:cNvSpPr txBox="1"/>
          <p:nvPr/>
        </p:nvSpPr>
        <p:spPr>
          <a:xfrm>
            <a:off x="468086" y="1273629"/>
            <a:ext cx="11288485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Write/Update thread updates the responses to the database as log cats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Bluetooth thread handles data initialization and exchange from Bluetooth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Socket/IoT thread handles data regarding IoT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Read thread is an extra thread which is not implemented but kept as a backup for exchanging extra data with the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Finally, data sending to L293D motor driver via GPIO pins is executed serially with the threads as it can be a result of multiple threads e.g. Bluetooth and 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E1437-556B-213F-83A6-AFB2EFAA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01162-AD03-8894-3BA5-A6ECD0FE0BFB}"/>
              </a:ext>
            </a:extLst>
          </p:cNvPr>
          <p:cNvSpPr txBox="1"/>
          <p:nvPr/>
        </p:nvSpPr>
        <p:spPr>
          <a:xfrm>
            <a:off x="468086" y="304799"/>
            <a:ext cx="7759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Complete 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E1ADF-CFCF-4EEF-548A-5D3CA63F676F}"/>
              </a:ext>
            </a:extLst>
          </p:cNvPr>
          <p:cNvSpPr txBox="1"/>
          <p:nvPr/>
        </p:nvSpPr>
        <p:spPr>
          <a:xfrm>
            <a:off x="4005075" y="6216527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Figure-5: Complete 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52E5A-9F28-767A-A8D0-FC2D1A35F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5" b="4687"/>
          <a:stretch/>
        </p:blipFill>
        <p:spPr>
          <a:xfrm>
            <a:off x="318518" y="1135796"/>
            <a:ext cx="11244942" cy="50065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27988-49CA-B68C-3B1B-2E2215C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0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251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Voice-controlled and IoT enabled wheelchair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home assistance for people with disabilities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Telepresence robot for remote communication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retail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Security systems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Smart agriculture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Research and exploration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Assistive robotics in healthcare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9429-555B-8ED5-5816-109E403C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19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31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7" y="1273629"/>
            <a:ext cx="11201400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more advanced voice recognition models for enhanced accuracy and multilingual support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Investigate autonomous navigation capabilities, including obstacle detection and collision avoidance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Explore edge computing for real-time processing, reducing latency and enhancing responsiveness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Implement additional accessibility features, such as gesture-based controls, for a more inclusive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8A171-4F33-0B12-0575-4DC73FFB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9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Combined IoT, Bluetooth and Bengali voice Control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Very few robotic systems with Bengali voice adaption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Could serve as a step towards futuristic robotic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07CC7-F0C5-1672-1484-2B98931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00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68086" y="304799"/>
            <a:ext cx="4853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59EA-2ADA-B711-1693-A42BEF08CD49}"/>
              </a:ext>
            </a:extLst>
          </p:cNvPr>
          <p:cNvSpPr txBox="1"/>
          <p:nvPr/>
        </p:nvSpPr>
        <p:spPr>
          <a:xfrm>
            <a:off x="468086" y="1273629"/>
            <a:ext cx="1148442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Dr. Md. Sheikh Sadi Sir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6227E-3E58-A7FC-76ED-A3C2FC29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4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7F8FD-FDDE-2221-D3AC-E1D987DCDA2A}"/>
              </a:ext>
            </a:extLst>
          </p:cNvPr>
          <p:cNvSpPr txBox="1"/>
          <p:nvPr/>
        </p:nvSpPr>
        <p:spPr>
          <a:xfrm>
            <a:off x="4080095" y="2828835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88667-7600-05DB-8382-3CF6AB83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2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F6B92-EE8E-CAE9-C022-6009FBB85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5170" r="2330" b="3333"/>
          <a:stretch/>
        </p:blipFill>
        <p:spPr>
          <a:xfrm>
            <a:off x="602560" y="2637912"/>
            <a:ext cx="11051459" cy="4149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8897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Project Naming &amp; Task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086977"/>
            <a:ext cx="1148442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Robocar VIoT: A Voice and IoT Controlled Robotic Car</a:t>
            </a:r>
          </a:p>
          <a:p>
            <a:pPr algn="just">
              <a:lnSpc>
                <a:spcPct val="150000"/>
              </a:lnSpc>
            </a:pP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C5A6A0-CBEB-2C51-DAA7-E06081362EE8}"/>
              </a:ext>
            </a:extLst>
          </p:cNvPr>
          <p:cNvCxnSpPr/>
          <p:nvPr/>
        </p:nvCxnSpPr>
        <p:spPr>
          <a:xfrm>
            <a:off x="1817914" y="1687642"/>
            <a:ext cx="1959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DCAD3-8D1F-73B4-24F8-1D1C788DEC3A}"/>
              </a:ext>
            </a:extLst>
          </p:cNvPr>
          <p:cNvCxnSpPr>
            <a:cxnSpLocks/>
          </p:cNvCxnSpPr>
          <p:nvPr/>
        </p:nvCxnSpPr>
        <p:spPr>
          <a:xfrm>
            <a:off x="2068284" y="1692535"/>
            <a:ext cx="40277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2E6F97-8B8D-4E67-01FD-750BE17FA138}"/>
              </a:ext>
            </a:extLst>
          </p:cNvPr>
          <p:cNvCxnSpPr>
            <a:cxnSpLocks/>
          </p:cNvCxnSpPr>
          <p:nvPr/>
        </p:nvCxnSpPr>
        <p:spPr>
          <a:xfrm>
            <a:off x="1915885" y="1702367"/>
            <a:ext cx="0" cy="5371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302DE9-CF43-0566-07A0-F33B8B1A2155}"/>
              </a:ext>
            </a:extLst>
          </p:cNvPr>
          <p:cNvCxnSpPr>
            <a:cxnSpLocks/>
          </p:cNvCxnSpPr>
          <p:nvPr/>
        </p:nvCxnSpPr>
        <p:spPr>
          <a:xfrm>
            <a:off x="2264228" y="1692535"/>
            <a:ext cx="0" cy="1943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840519-11A5-39E4-78C6-E658F1E3F8C4}"/>
              </a:ext>
            </a:extLst>
          </p:cNvPr>
          <p:cNvCxnSpPr/>
          <p:nvPr/>
        </p:nvCxnSpPr>
        <p:spPr>
          <a:xfrm>
            <a:off x="2264228" y="1886854"/>
            <a:ext cx="925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2D2796-F69E-18FD-3BB9-0C4AF5B5DE38}"/>
              </a:ext>
            </a:extLst>
          </p:cNvPr>
          <p:cNvCxnSpPr>
            <a:cxnSpLocks/>
          </p:cNvCxnSpPr>
          <p:nvPr/>
        </p:nvCxnSpPr>
        <p:spPr>
          <a:xfrm>
            <a:off x="1915885" y="2239489"/>
            <a:ext cx="1284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02A398-E1F7-D84B-983A-BF84659A33E1}"/>
              </a:ext>
            </a:extLst>
          </p:cNvPr>
          <p:cNvSpPr txBox="1"/>
          <p:nvPr/>
        </p:nvSpPr>
        <p:spPr>
          <a:xfrm>
            <a:off x="3279059" y="1625244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IoT Enabled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3FC27-1559-236A-4238-522A0297E13F}"/>
              </a:ext>
            </a:extLst>
          </p:cNvPr>
          <p:cNvSpPr txBox="1"/>
          <p:nvPr/>
        </p:nvSpPr>
        <p:spPr>
          <a:xfrm>
            <a:off x="3298188" y="1977879"/>
            <a:ext cx="394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Voice Controlled (Bengali)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942EC8F-634A-18AD-0721-CDDFA5B9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210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Designs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7" y="1273629"/>
            <a:ext cx="11190514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2 designs were done initially: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Cost-effective way: </a:t>
            </a:r>
            <a:r>
              <a:rPr lang="en-US" sz="2800" dirty="0"/>
              <a:t>Only IoT feature using ESP 32 micro-controller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b="1" dirty="0"/>
              <a:t>Multi-featured way: </a:t>
            </a:r>
            <a:r>
              <a:rPr lang="en-US" sz="2800" dirty="0"/>
              <a:t>Bengali voice control, Bluetooth, Camera added with IoT using Rock Pi 3a micro-controller leaving extra scope for even more future development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Here, we have implemented and will be showcasing the Multi-featured way of our design.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D50D9-DF4E-DB3A-B026-49E25A7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19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Can be divided into 3 separate sectors: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Android App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Communication System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Hardware system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300E6-9D1D-3331-863D-5E05B616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627B6-2B9B-4AA0-655B-F76F1AF41FA2}"/>
              </a:ext>
            </a:extLst>
          </p:cNvPr>
          <p:cNvSpPr txBox="1"/>
          <p:nvPr/>
        </p:nvSpPr>
        <p:spPr>
          <a:xfrm>
            <a:off x="468086" y="304799"/>
            <a:ext cx="332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Android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0A1A-B6DA-A588-E4EF-1C6EABEAC62D}"/>
              </a:ext>
            </a:extLst>
          </p:cNvPr>
          <p:cNvSpPr txBox="1"/>
          <p:nvPr/>
        </p:nvSpPr>
        <p:spPr>
          <a:xfrm>
            <a:off x="468086" y="1273629"/>
            <a:ext cx="1148442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Consists of several components: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Login system with instructions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Connection establishment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Camera view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Speech recognition API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Remote controller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Log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A786A-A588-DBBE-A895-EF393338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4" y="234499"/>
            <a:ext cx="2743200" cy="6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0075B-AE9A-C12C-19E2-C7D7E626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AC64-AAE7-49B5-922F-3B9C496B95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1993</Words>
  <Application>Microsoft Office PowerPoint</Application>
  <PresentationFormat>Widescreen</PresentationFormat>
  <Paragraphs>356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Kalpurush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Naimur Rahman</dc:creator>
  <cp:lastModifiedBy>Naimur Rahman</cp:lastModifiedBy>
  <cp:revision>185</cp:revision>
  <dcterms:created xsi:type="dcterms:W3CDTF">2023-12-02T08:28:37Z</dcterms:created>
  <dcterms:modified xsi:type="dcterms:W3CDTF">2024-04-23T08:20:34Z</dcterms:modified>
</cp:coreProperties>
</file>